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6" r:id="rId1"/>
  </p:sldMasterIdLst>
  <p:notesMasterIdLst>
    <p:notesMasterId r:id="rId23"/>
  </p:notesMasterIdLst>
  <p:handoutMasterIdLst>
    <p:handoutMasterId r:id="rId24"/>
  </p:handoutMasterIdLst>
  <p:sldIdLst>
    <p:sldId id="277" r:id="rId2"/>
    <p:sldId id="260" r:id="rId3"/>
    <p:sldId id="278" r:id="rId4"/>
    <p:sldId id="279" r:id="rId5"/>
    <p:sldId id="283" r:id="rId6"/>
    <p:sldId id="292" r:id="rId7"/>
    <p:sldId id="293" r:id="rId8"/>
    <p:sldId id="295" r:id="rId9"/>
    <p:sldId id="294" r:id="rId10"/>
    <p:sldId id="280" r:id="rId11"/>
    <p:sldId id="289" r:id="rId12"/>
    <p:sldId id="290" r:id="rId13"/>
    <p:sldId id="291" r:id="rId14"/>
    <p:sldId id="274" r:id="rId15"/>
    <p:sldId id="288" r:id="rId16"/>
    <p:sldId id="282" r:id="rId17"/>
    <p:sldId id="296" r:id="rId18"/>
    <p:sldId id="297" r:id="rId19"/>
    <p:sldId id="284" r:id="rId20"/>
    <p:sldId id="285" r:id="rId21"/>
    <p:sldId id="275" r:id="rId22"/>
  </p:sldIdLst>
  <p:sldSz cx="12192000" cy="6858000"/>
  <p:notesSz cx="6858000" cy="9144000"/>
  <p:embeddedFontLst>
    <p:embeddedFont>
      <p:font typeface="맑은 고딕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1545"/>
    <a:srgbClr val="00216C"/>
    <a:srgbClr val="FBFBFD"/>
    <a:srgbClr val="F6F9E7"/>
    <a:srgbClr val="F9F9E5"/>
    <a:srgbClr val="F9FBEF"/>
    <a:srgbClr val="FFF3D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795" autoAdjust="0"/>
    <p:restoredTop sz="74004" autoAdjust="0"/>
  </p:normalViewPr>
  <p:slideViewPr>
    <p:cSldViewPr snapToGrid="0">
      <p:cViewPr varScale="1">
        <p:scale>
          <a:sx n="67" d="100"/>
          <a:sy n="67" d="100"/>
        </p:scale>
        <p:origin x="-1854" y="-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2988" y="54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4059A655-158D-4855-AF6D-B536CF72F9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D58EA853-4C19-45CC-8CD0-7A1C76D7A1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72403-1895-450A-BFFB-8DBEFCAC4EEC}" type="datetimeFigureOut">
              <a:rPr lang="ko-KR" altLang="en-US" smtClean="0"/>
              <a:pPr/>
              <a:t>2019-05-17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84E964D3-CB00-4602-A51F-AFB45D8298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6CE04230-905D-4994-AEBC-0249F2B578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EF25C1-9B13-4448-9450-26CD773BA7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386288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3A929-C582-4397-BE50-71493E9F61DE}" type="datetimeFigureOut">
              <a:rPr lang="ko-KR" altLang="en-US" smtClean="0"/>
              <a:pPr/>
              <a:t>2019-05-17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A22971-6808-43D3-B5EB-9DDB9177016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2814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800" dirty="0"/>
              <a:t>안녕하세요 </a:t>
            </a:r>
            <a:r>
              <a:rPr lang="en-US" altLang="ko-KR" sz="800" dirty="0"/>
              <a:t>4</a:t>
            </a:r>
            <a:r>
              <a:rPr lang="ko-KR" altLang="en-US" sz="800" dirty="0"/>
              <a:t>조의 </a:t>
            </a:r>
            <a:r>
              <a:rPr lang="ko-KR" altLang="en-US" sz="800" dirty="0" err="1"/>
              <a:t>신선하입니다</a:t>
            </a:r>
            <a:r>
              <a:rPr lang="en-US" altLang="ko-KR" sz="800" dirty="0"/>
              <a:t>.</a:t>
            </a:r>
          </a:p>
          <a:p>
            <a:r>
              <a:rPr lang="ko-KR" altLang="en-US" sz="800" dirty="0"/>
              <a:t>저희는 게임 커뮤니티를 만들었는데요</a:t>
            </a:r>
            <a:r>
              <a:rPr lang="en-US" altLang="ko-KR" sz="800" dirty="0"/>
              <a:t>, </a:t>
            </a:r>
            <a:r>
              <a:rPr lang="ko-KR" altLang="en-US" sz="800" dirty="0"/>
              <a:t>이제부터 저희 조의 발표를 시작하겠습니다</a:t>
            </a:r>
            <a:r>
              <a:rPr lang="en-US" altLang="ko-KR" sz="800" dirty="0"/>
              <a:t>. </a:t>
            </a:r>
          </a:p>
          <a:p>
            <a:endParaRPr lang="ko-KR" altLang="en-US" sz="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22971-6808-43D3-B5EB-9DDB91770160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33771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 순서는 먼저 프로젝트를 소개하고</a:t>
            </a:r>
            <a:r>
              <a:rPr lang="en-US" altLang="ko-KR" dirty="0"/>
              <a:t>, </a:t>
            </a:r>
            <a:r>
              <a:rPr lang="ko-KR" altLang="en-US" dirty="0"/>
              <a:t>사용 툴 및 기술을 말씀드린 후</a:t>
            </a:r>
            <a:endParaRPr lang="en-US" altLang="ko-KR" dirty="0"/>
          </a:p>
          <a:p>
            <a:r>
              <a:rPr lang="ko-KR" altLang="en-US" dirty="0" err="1"/>
              <a:t>유스케이스와</a:t>
            </a:r>
            <a:r>
              <a:rPr lang="ko-KR" altLang="en-US" dirty="0"/>
              <a:t> 클래스 다이어그램 </a:t>
            </a:r>
            <a:r>
              <a:rPr lang="en-US" altLang="ko-KR" dirty="0"/>
              <a:t>DB</a:t>
            </a:r>
            <a:r>
              <a:rPr lang="ko-KR" altLang="en-US" dirty="0"/>
              <a:t>설계도를 보여드리고 시연을 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시연이 끝나면 벤치마킹 사이트를 보여드리고 </a:t>
            </a:r>
            <a:endParaRPr lang="en-US" altLang="ko-KR" dirty="0"/>
          </a:p>
          <a:p>
            <a:r>
              <a:rPr lang="ko-KR" altLang="en-US" dirty="0"/>
              <a:t>트러블 슈팅을 </a:t>
            </a:r>
            <a:r>
              <a:rPr lang="ko-KR" altLang="en-US" dirty="0" err="1"/>
              <a:t>한다음</a:t>
            </a:r>
            <a:r>
              <a:rPr lang="ko-KR" altLang="en-US" dirty="0"/>
              <a:t> 질문을 받고</a:t>
            </a:r>
            <a:r>
              <a:rPr lang="en-US" altLang="ko-KR" dirty="0"/>
              <a:t> </a:t>
            </a:r>
            <a:r>
              <a:rPr lang="ko-KR" altLang="en-US" dirty="0"/>
              <a:t>발표를 끝내겠습니다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22971-6808-43D3-B5EB-9DDB91770160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27243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프로젝트 소개입니다</a:t>
            </a:r>
            <a:endParaRPr lang="en-US" altLang="ko-KR" dirty="0"/>
          </a:p>
          <a:p>
            <a:r>
              <a:rPr lang="ko-KR" altLang="en-US" dirty="0"/>
              <a:t>프로젝트 주제는 </a:t>
            </a:r>
            <a:r>
              <a:rPr lang="ko-KR" altLang="en-US" dirty="0" err="1"/>
              <a:t>말씀드렸다시피</a:t>
            </a:r>
            <a:r>
              <a:rPr lang="ko-KR" altLang="en-US" dirty="0"/>
              <a:t> 게임 </a:t>
            </a:r>
            <a:r>
              <a:rPr lang="ko-KR" altLang="en-US" dirty="0" err="1"/>
              <a:t>커뮤니티이구요</a:t>
            </a:r>
            <a:r>
              <a:rPr lang="en-US" altLang="ko-KR" dirty="0"/>
              <a:t>, 10</a:t>
            </a:r>
            <a:r>
              <a:rPr lang="ko-KR" altLang="en-US" dirty="0"/>
              <a:t>대에서 </a:t>
            </a:r>
            <a:r>
              <a:rPr lang="en-US" altLang="ko-KR" dirty="0"/>
              <a:t>20</a:t>
            </a:r>
            <a:r>
              <a:rPr lang="ko-KR" altLang="en-US" dirty="0"/>
              <a:t>대들이 소통할 수 있는 사이트를 구축하였습니다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게임을 주제로 선정하게 된 배경은 저희</a:t>
            </a:r>
            <a:r>
              <a:rPr lang="en-US" altLang="ko-KR" dirty="0"/>
              <a:t>4</a:t>
            </a:r>
            <a:r>
              <a:rPr lang="ko-KR" altLang="en-US" dirty="0"/>
              <a:t>조 조원모두가 게임에 관심이 있어서 이것과 관련 있는 </a:t>
            </a:r>
            <a:r>
              <a:rPr lang="en-US" altLang="ko-KR" dirty="0"/>
              <a:t>API</a:t>
            </a:r>
            <a:r>
              <a:rPr lang="ko-KR" altLang="en-US" dirty="0"/>
              <a:t>를 활용하여 프로그램을 개발하면 재미있지 </a:t>
            </a:r>
            <a:r>
              <a:rPr lang="ko-KR" altLang="en-US" dirty="0" err="1"/>
              <a:t>않을까해서</a:t>
            </a:r>
            <a:r>
              <a:rPr lang="ko-KR" altLang="en-US" dirty="0"/>
              <a:t> 만들게 </a:t>
            </a:r>
            <a:r>
              <a:rPr lang="ko-KR" altLang="en-US" dirty="0" err="1"/>
              <a:t>되었구요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이번 프로젝트를 통해서 게시판을 </a:t>
            </a:r>
            <a:r>
              <a:rPr lang="ko-KR" altLang="en-US" dirty="0" err="1"/>
              <a:t>만들어봄으로써</a:t>
            </a:r>
            <a:r>
              <a:rPr lang="ko-KR" altLang="en-US" dirty="0"/>
              <a:t> 웹 프로그래밍 실력 향상을 목적으로 두었습니다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그리고 </a:t>
            </a:r>
            <a:r>
              <a:rPr lang="ko-KR" altLang="en-US" dirty="0" err="1"/>
              <a:t>저희조는</a:t>
            </a:r>
            <a:r>
              <a:rPr lang="ko-KR" altLang="en-US" dirty="0"/>
              <a:t> 조원</a:t>
            </a:r>
            <a:r>
              <a:rPr lang="en-US" altLang="ko-KR" dirty="0"/>
              <a:t>1</a:t>
            </a:r>
            <a:r>
              <a:rPr lang="ko-KR" altLang="en-US" dirty="0"/>
              <a:t>명씩 </a:t>
            </a:r>
            <a:r>
              <a:rPr lang="en-US" altLang="ko-KR" dirty="0"/>
              <a:t>1</a:t>
            </a:r>
            <a:r>
              <a:rPr lang="ko-KR" altLang="en-US" dirty="0"/>
              <a:t>개의 게시판들 담당해서 만들었는데</a:t>
            </a:r>
            <a:r>
              <a:rPr lang="en-US" altLang="ko-KR" dirty="0"/>
              <a:t>, </a:t>
            </a:r>
            <a:r>
              <a:rPr lang="ko-KR" altLang="en-US" dirty="0"/>
              <a:t>각각의 게시판은 </a:t>
            </a:r>
            <a:r>
              <a:rPr lang="ko-KR" altLang="en-US" dirty="0" err="1"/>
              <a:t>오키</a:t>
            </a:r>
            <a:r>
              <a:rPr lang="en-US" altLang="ko-KR" dirty="0"/>
              <a:t>, </a:t>
            </a:r>
            <a:r>
              <a:rPr lang="ko-KR" altLang="en-US" dirty="0"/>
              <a:t>힙합</a:t>
            </a:r>
            <a:r>
              <a:rPr lang="en-US" altLang="ko-KR" dirty="0"/>
              <a:t>LE, </a:t>
            </a:r>
            <a:r>
              <a:rPr lang="ko-KR" altLang="en-US" dirty="0"/>
              <a:t>유튜브</a:t>
            </a:r>
            <a:r>
              <a:rPr lang="en-US" altLang="ko-KR" dirty="0"/>
              <a:t>, </a:t>
            </a:r>
            <a:r>
              <a:rPr lang="ko-KR" altLang="en-US" dirty="0" err="1"/>
              <a:t>핀터레스트</a:t>
            </a:r>
            <a:r>
              <a:rPr lang="ko-KR" altLang="en-US" dirty="0"/>
              <a:t> 등의 사이트를 벤치마킹 하였습니다</a:t>
            </a:r>
            <a:endParaRPr lang="en-US" altLang="ko-KR" dirty="0"/>
          </a:p>
          <a:p>
            <a:r>
              <a:rPr lang="ko-KR" altLang="en-US" dirty="0"/>
              <a:t>벤치마킹 사이트와의 비교는 시연 후에 말씀드리겠습니다</a:t>
            </a:r>
            <a:r>
              <a:rPr lang="en-US" altLang="ko-KR" dirty="0"/>
              <a:t>.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22971-6808-43D3-B5EB-9DDB91770160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13082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사용 툴 및 기술입니다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22971-6808-43D3-B5EB-9DDB91770160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60039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서버</a:t>
            </a:r>
            <a:r>
              <a:rPr lang="en-US" altLang="ko-KR" dirty="0"/>
              <a:t>, </a:t>
            </a:r>
            <a:r>
              <a:rPr lang="ko-KR" altLang="en-US" dirty="0" err="1"/>
              <a:t>디비</a:t>
            </a:r>
            <a:r>
              <a:rPr lang="en-US" altLang="ko-KR" dirty="0"/>
              <a:t>, </a:t>
            </a:r>
            <a:r>
              <a:rPr lang="ko-KR" altLang="en-US" dirty="0"/>
              <a:t>형상관리와 나머지에서 사용한 것들인데요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** API</a:t>
            </a:r>
            <a:r>
              <a:rPr lang="ko-KR" altLang="en-US" dirty="0"/>
              <a:t> 상세 설명 필요</a:t>
            </a:r>
            <a:endParaRPr lang="en-US" altLang="ko-KR" dirty="0"/>
          </a:p>
          <a:p>
            <a:r>
              <a:rPr lang="en-US" altLang="ko-KR" dirty="0"/>
              <a:t>** </a:t>
            </a:r>
            <a:r>
              <a:rPr lang="ko-KR" altLang="en-US" dirty="0"/>
              <a:t>기타도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22971-6808-43D3-B5EB-9DDB91770160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347362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</a:t>
            </a:r>
            <a:r>
              <a:rPr lang="ko-KR" altLang="en-US" dirty="0" err="1"/>
              <a:t>액터는</a:t>
            </a:r>
            <a:r>
              <a:rPr lang="ko-KR" altLang="en-US" dirty="0"/>
              <a:t> 회원과 비회원</a:t>
            </a:r>
            <a:r>
              <a:rPr lang="en-US" altLang="ko-KR" dirty="0"/>
              <a:t>, </a:t>
            </a:r>
            <a:r>
              <a:rPr lang="ko-KR" altLang="en-US" dirty="0"/>
              <a:t>관리자 이렇게 </a:t>
            </a:r>
            <a:r>
              <a:rPr lang="en-US" altLang="ko-KR" dirty="0"/>
              <a:t>3</a:t>
            </a:r>
            <a:r>
              <a:rPr lang="ko-KR" altLang="en-US" dirty="0"/>
              <a:t>명이 있습니다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비회원은 게시판 조회만 할 수 </a:t>
            </a:r>
            <a:r>
              <a:rPr lang="ko-KR" altLang="en-US" dirty="0" err="1"/>
              <a:t>있구요</a:t>
            </a:r>
            <a:r>
              <a:rPr lang="ko-KR" altLang="en-US" dirty="0"/>
              <a:t> 회원이 되려면 반드시 회원가입 </a:t>
            </a:r>
            <a:r>
              <a:rPr lang="en-US" altLang="ko-KR" dirty="0"/>
              <a:t>– </a:t>
            </a:r>
            <a:r>
              <a:rPr lang="ko-KR" altLang="en-US" dirty="0" err="1"/>
              <a:t>인클루드</a:t>
            </a:r>
            <a:endParaRPr lang="en-US" altLang="ko-KR" dirty="0"/>
          </a:p>
          <a:p>
            <a:r>
              <a:rPr lang="ko-KR" altLang="en-US" dirty="0"/>
              <a:t>회원은 게시판 </a:t>
            </a:r>
            <a:r>
              <a:rPr lang="ko-KR" altLang="en-US" dirty="0" err="1"/>
              <a:t>조회뿐만</a:t>
            </a:r>
            <a:r>
              <a:rPr lang="ko-KR" altLang="en-US" dirty="0"/>
              <a:t> 아니라 게시물과 댓글을 수정 삭제할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대신 회원이 게시물을 작성하려면 로그인과 권한인증을 </a:t>
            </a:r>
            <a:r>
              <a:rPr lang="ko-KR" altLang="en-US" dirty="0" err="1"/>
              <a:t>해야합니다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** </a:t>
            </a:r>
            <a:r>
              <a:rPr lang="ko-KR" altLang="en-US" dirty="0"/>
              <a:t>권한인증 무엇</a:t>
            </a:r>
            <a:r>
              <a:rPr lang="en-US" altLang="ko-KR" dirty="0"/>
              <a:t>?? </a:t>
            </a:r>
          </a:p>
          <a:p>
            <a:endParaRPr lang="en-US" altLang="ko-KR" dirty="0"/>
          </a:p>
          <a:p>
            <a:r>
              <a:rPr lang="ko-KR" altLang="en-US" dirty="0"/>
              <a:t>게시물 작성할 때 이미지파일과 동영상 파일을 업로드 할 수 있어서 확장관계로 </a:t>
            </a:r>
            <a:r>
              <a:rPr lang="ko-KR" altLang="en-US" dirty="0" err="1"/>
              <a:t>넣었구요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22971-6808-43D3-B5EB-9DDB91770160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00262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22971-6808-43D3-B5EB-9DDB91770160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31849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102878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AA06F9D1-068C-42CC-ABEE-6FBCEA5E1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271EF54-11AA-4A3E-8BC6-ADC09D7F0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27843C9-25C6-4214-BDBD-F1518AACBB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BDCB6-29C1-4E87-B5EE-CD4851DBC11A}" type="datetimeFigureOut">
              <a:rPr lang="ko-KR" altLang="en-US" smtClean="0"/>
              <a:pPr/>
              <a:t>2019-05-17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FBFD6E3-8007-4449-B940-AF9ADB92D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A22B89A-67BA-491B-A1FA-B9A51526B0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5E1DC-C461-45FC-8C10-DC22D289780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72193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192.168.0.8:8090/GameCommunity/imageboard.ib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ovenapp.io/view/pxwuhwyxRH08gvvTrzE6VU5j0qkC0Fzf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65BCF987-55C7-40F6-BBF0-3AC2AA174CEB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xmlns="" id="{1B4AEC2C-5F83-4672-82DD-3E0FAE04F4BC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xmlns="" id="{FF86C978-3EEB-476A-8F46-38CBFC427D00}"/>
              </a:ext>
            </a:extLst>
          </p:cNvPr>
          <p:cNvGrpSpPr/>
          <p:nvPr/>
        </p:nvGrpSpPr>
        <p:grpSpPr>
          <a:xfrm>
            <a:off x="-7374" y="1002892"/>
            <a:ext cx="12206749" cy="4004186"/>
            <a:chOff x="-14748" y="1002892"/>
            <a:chExt cx="12206749" cy="400418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xmlns="" id="{5BCA1F72-52AF-409C-AC96-64CE7C88077B}"/>
                </a:ext>
              </a:extLst>
            </p:cNvPr>
            <p:cNvGrpSpPr/>
            <p:nvPr/>
          </p:nvGrpSpPr>
          <p:grpSpPr>
            <a:xfrm>
              <a:off x="-14748" y="1002892"/>
              <a:ext cx="12206749" cy="4004186"/>
              <a:chOff x="-14748" y="1002892"/>
              <a:chExt cx="12206749" cy="4004186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xmlns="" id="{681405D3-FF66-4B19-98E3-73D1233300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14748" y="1400743"/>
                <a:ext cx="2920180" cy="0"/>
              </a:xfrm>
              <a:prstGeom prst="line">
                <a:avLst/>
              </a:prstGeom>
              <a:ln w="25400">
                <a:solidFill>
                  <a:srgbClr val="001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xmlns="" id="{945B5A1B-289F-470C-B1F6-6AFA65BB3761}"/>
                  </a:ext>
                </a:extLst>
              </p:cNvPr>
              <p:cNvSpPr/>
              <p:nvPr/>
            </p:nvSpPr>
            <p:spPr>
              <a:xfrm>
                <a:off x="2549013" y="1644281"/>
                <a:ext cx="7093974" cy="2544261"/>
              </a:xfrm>
              <a:prstGeom prst="rect">
                <a:avLst/>
              </a:prstGeom>
              <a:solidFill>
                <a:srgbClr val="001545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4400"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게임 커뮤니티</a:t>
                </a:r>
                <a:r>
                  <a:rPr lang="en-US" altLang="ko-KR" sz="4400"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 - 4</a:t>
                </a:r>
                <a:r>
                  <a:rPr lang="ko-KR" altLang="en-US" sz="4400"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조</a:t>
                </a:r>
                <a:endParaRPr lang="en-US" altLang="ko-KR" sz="4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  <a:p>
                <a:pPr algn="ctr"/>
                <a:endParaRPr lang="en-US" altLang="ko-KR" sz="20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  <a:p>
                <a:pPr algn="ctr"/>
                <a:r>
                  <a:rPr lang="ko-KR" altLang="en-US" sz="2000"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김동현 </a:t>
                </a:r>
                <a:r>
                  <a:rPr lang="ko-KR" altLang="en-US" sz="2000" dirty="0" err="1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권예지</a:t>
                </a:r>
                <a:r>
                  <a:rPr lang="ko-KR" altLang="en-US" sz="2000"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 장지훈 </a:t>
                </a:r>
                <a:r>
                  <a:rPr lang="ko-KR" altLang="en-US" sz="2000" dirty="0" err="1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복다빈</a:t>
                </a:r>
                <a:r>
                  <a:rPr lang="ko-KR" altLang="en-US" sz="2000"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 </a:t>
                </a:r>
                <a:r>
                  <a:rPr lang="ko-KR" altLang="en-US" sz="2000" dirty="0" err="1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정규현</a:t>
                </a:r>
                <a:r>
                  <a:rPr lang="ko-KR" altLang="en-US" sz="2000"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 신선하</a:t>
                </a:r>
              </a:p>
            </p:txBody>
          </p: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xmlns="" id="{AD1EC249-8F82-4272-A51D-191CA83F5A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20981" y="4438915"/>
                <a:ext cx="2871020" cy="0"/>
              </a:xfrm>
              <a:prstGeom prst="line">
                <a:avLst/>
              </a:prstGeom>
              <a:ln w="25400">
                <a:solidFill>
                  <a:srgbClr val="001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xmlns="" id="{12129DF9-B97A-4D11-B2AA-7A27A675AC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86001" y="1002892"/>
                <a:ext cx="0" cy="1474837"/>
              </a:xfrm>
              <a:prstGeom prst="line">
                <a:avLst/>
              </a:prstGeom>
              <a:ln w="25400">
                <a:solidFill>
                  <a:srgbClr val="001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xmlns="" id="{48CC9A14-100B-4A0A-A710-46311F1D6A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81420" y="2698955"/>
                <a:ext cx="0" cy="2308123"/>
              </a:xfrm>
              <a:prstGeom prst="line">
                <a:avLst/>
              </a:prstGeom>
              <a:ln w="25400">
                <a:solidFill>
                  <a:srgbClr val="0015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="" id="{D49F4781-398E-4352-A490-462DB700491B}"/>
                </a:ext>
              </a:extLst>
            </p:cNvPr>
            <p:cNvSpPr/>
            <p:nvPr/>
          </p:nvSpPr>
          <p:spPr>
            <a:xfrm>
              <a:off x="2676000" y="1764411"/>
              <a:ext cx="6840000" cy="230400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1365906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7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0D1C7F1-B723-4510-94FC-D0AEDE8C2AF5}"/>
              </a:ext>
            </a:extLst>
          </p:cNvPr>
          <p:cNvSpPr/>
          <p:nvPr/>
        </p:nvSpPr>
        <p:spPr>
          <a:xfrm>
            <a:off x="2874926" y="2945563"/>
            <a:ext cx="64421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hlinkClick r:id="rId2"/>
              </a:rPr>
              <a:t>http://192.168.0.8:8090/GameCommunity/imageboard.ib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xmlns="" val="1878047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8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벤치마킹 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뉴스 게시판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다빈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lang="ko-KR" altLang="en-US" sz="2800" dirty="0">
              <a:solidFill>
                <a:srgbClr val="00154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C676B3A-A506-4F31-BC52-C6B95C6983BA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2D5E0531-4D2A-41AE-9198-671528933361}"/>
              </a:ext>
            </a:extLst>
          </p:cNvPr>
          <p:cNvGrpSpPr/>
          <p:nvPr/>
        </p:nvGrpSpPr>
        <p:grpSpPr>
          <a:xfrm>
            <a:off x="806252" y="1441489"/>
            <a:ext cx="4512719" cy="3848780"/>
            <a:chOff x="551684" y="1445752"/>
            <a:chExt cx="4512719" cy="384878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 rotWithShape="1">
            <a:blip r:embed="rId2"/>
            <a:srcRect r="21699"/>
            <a:stretch/>
          </p:blipFill>
          <p:spPr bwMode="auto">
            <a:xfrm>
              <a:off x="551684" y="1896012"/>
              <a:ext cx="4512719" cy="339852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14" name="TextBox 13"/>
            <p:cNvSpPr txBox="1"/>
            <p:nvPr/>
          </p:nvSpPr>
          <p:spPr>
            <a:xfrm>
              <a:off x="2076563" y="1445752"/>
              <a:ext cx="15381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HIPHOPLE</a:t>
              </a:r>
              <a:endPara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FDFEFD1A-0B8A-418E-BB41-521F056C80C0}"/>
              </a:ext>
            </a:extLst>
          </p:cNvPr>
          <p:cNvGrpSpPr/>
          <p:nvPr/>
        </p:nvGrpSpPr>
        <p:grpSpPr>
          <a:xfrm>
            <a:off x="6424134" y="1441489"/>
            <a:ext cx="5240714" cy="3872991"/>
            <a:chOff x="6381143" y="1449332"/>
            <a:chExt cx="5240714" cy="3872991"/>
          </a:xfrm>
        </p:grpSpPr>
        <p:pic>
          <p:nvPicPr>
            <p:cNvPr id="13" name="그림 12" descr="뉴스 (1).png"/>
            <p:cNvPicPr>
              <a:picLocks noChangeAspect="1"/>
            </p:cNvPicPr>
            <p:nvPr/>
          </p:nvPicPr>
          <p:blipFill rotWithShape="1">
            <a:blip r:embed="rId3"/>
            <a:srcRect r="2602"/>
            <a:stretch/>
          </p:blipFill>
          <p:spPr>
            <a:xfrm>
              <a:off x="6381143" y="1899592"/>
              <a:ext cx="5240714" cy="342273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TextBox 14"/>
            <p:cNvSpPr txBox="1"/>
            <p:nvPr/>
          </p:nvSpPr>
          <p:spPr>
            <a:xfrm>
              <a:off x="7694391" y="1449332"/>
              <a:ext cx="2708366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</a:t>
              </a:r>
              <a:r>
                <a:rPr lang="ko-KR" altLang="en-US" sz="2000" b="1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게임 뉴스 게시판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1467150" y="5605948"/>
            <a:ext cx="8682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기사게시판의 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CSS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 참고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기자 권한이 부여된 회원만 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글쓰기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’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버튼이 보이는 기능도 벤치마킹함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xmlns="" id="{8310E04D-8B1A-43BA-91B3-E690CCE1286D}"/>
              </a:ext>
            </a:extLst>
          </p:cNvPr>
          <p:cNvSpPr/>
          <p:nvPr/>
        </p:nvSpPr>
        <p:spPr>
          <a:xfrm>
            <a:off x="5521203" y="3185404"/>
            <a:ext cx="845710" cy="597727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8379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8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벤치마킹 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Q&amp;A 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게시판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규현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lang="ko-KR" altLang="en-US" sz="2800" dirty="0">
              <a:solidFill>
                <a:srgbClr val="00154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C676B3A-A506-4F31-BC52-C6B95C6983BA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OKK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97" y="1893133"/>
            <a:ext cx="5247111" cy="3504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 descr="게임Q&amp;A.png"/>
          <p:cNvPicPr>
            <a:picLocks noChangeAspect="1"/>
          </p:cNvPicPr>
          <p:nvPr/>
        </p:nvPicPr>
        <p:blipFill rotWithShape="1">
          <a:blip r:embed="rId3"/>
          <a:srcRect r="15018"/>
          <a:stretch/>
        </p:blipFill>
        <p:spPr>
          <a:xfrm>
            <a:off x="6463098" y="1893133"/>
            <a:ext cx="5323521" cy="34834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396E5BCD-7A47-4687-8856-08770834ECC5}"/>
              </a:ext>
            </a:extLst>
          </p:cNvPr>
          <p:cNvSpPr txBox="1"/>
          <p:nvPr/>
        </p:nvSpPr>
        <p:spPr>
          <a:xfrm>
            <a:off x="2383337" y="1449332"/>
            <a:ext cx="1538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OKKY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EE2B41EC-E687-43FD-9048-A73BF7A57771}"/>
              </a:ext>
            </a:extLst>
          </p:cNvPr>
          <p:cNvSpPr txBox="1"/>
          <p:nvPr/>
        </p:nvSpPr>
        <p:spPr>
          <a:xfrm>
            <a:off x="7694391" y="1445039"/>
            <a:ext cx="2708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Q&amp;A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게시판</a:t>
            </a: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xmlns="" id="{77D2890F-20A0-4F9B-8162-ADA27D54E816}"/>
              </a:ext>
            </a:extLst>
          </p:cNvPr>
          <p:cNvSpPr/>
          <p:nvPr/>
        </p:nvSpPr>
        <p:spPr>
          <a:xfrm>
            <a:off x="5521203" y="3185404"/>
            <a:ext cx="845710" cy="597727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809AD84A-81B6-4736-8EEA-84559843117D}"/>
              </a:ext>
            </a:extLst>
          </p:cNvPr>
          <p:cNvSpPr txBox="1"/>
          <p:nvPr/>
        </p:nvSpPr>
        <p:spPr>
          <a:xfrm>
            <a:off x="1453885" y="5747617"/>
            <a:ext cx="86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OKKY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Q&amp;A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게시판의 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사이드배너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및 레이아웃 벤치마킹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89745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44C99BF-67E5-4651-9610-0539355F9DE9}"/>
              </a:ext>
            </a:extLst>
          </p:cNvPr>
          <p:cNvSpPr txBox="1"/>
          <p:nvPr/>
        </p:nvSpPr>
        <p:spPr>
          <a:xfrm>
            <a:off x="2022728" y="1445039"/>
            <a:ext cx="1538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유튜브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E0E6784A-F02A-48F6-A240-4C2445859108}"/>
              </a:ext>
            </a:extLst>
          </p:cNvPr>
          <p:cNvSpPr txBox="1"/>
          <p:nvPr/>
        </p:nvSpPr>
        <p:spPr>
          <a:xfrm>
            <a:off x="7694391" y="1445039"/>
            <a:ext cx="2708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비디오 게시판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9EAF883D-7AEE-4F1B-881A-0E310286B9F6}"/>
              </a:ext>
            </a:extLst>
          </p:cNvPr>
          <p:cNvSpPr txBox="1"/>
          <p:nvPr/>
        </p:nvSpPr>
        <p:spPr>
          <a:xfrm>
            <a:off x="1453885" y="5584483"/>
            <a:ext cx="86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유튜브 사이트 벤치마킹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xmlns="" id="{B481229B-A6EB-4903-A8F3-7474B342BC7C}"/>
              </a:ext>
            </a:extLst>
          </p:cNvPr>
          <p:cNvSpPr/>
          <p:nvPr/>
        </p:nvSpPr>
        <p:spPr>
          <a:xfrm>
            <a:off x="5276502" y="3185404"/>
            <a:ext cx="845710" cy="597727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8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벤치마킹 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비디오 게시판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예지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lang="ko-KR" altLang="en-US" sz="2800" dirty="0">
              <a:solidFill>
                <a:srgbClr val="00154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C676B3A-A506-4F31-BC52-C6B95C6983BA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유튜브.png"/>
          <p:cNvPicPr>
            <a:picLocks noChangeAspect="1"/>
          </p:cNvPicPr>
          <p:nvPr/>
        </p:nvPicPr>
        <p:blipFill rotWithShape="1">
          <a:blip r:embed="rId2" cstate="print"/>
          <a:srcRect r="14930"/>
          <a:stretch/>
        </p:blipFill>
        <p:spPr>
          <a:xfrm>
            <a:off x="455504" y="1882051"/>
            <a:ext cx="4659044" cy="309389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 descr="동영상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66" y="1882051"/>
            <a:ext cx="5530837" cy="297434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2031759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7581CBB-6648-4F1A-AA22-36DF1D066E81}"/>
              </a:ext>
            </a:extLst>
          </p:cNvPr>
          <p:cNvSpPr txBox="1"/>
          <p:nvPr/>
        </p:nvSpPr>
        <p:spPr>
          <a:xfrm>
            <a:off x="2022728" y="1445039"/>
            <a:ext cx="1538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Pinterest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D772827-F9EE-46E2-9538-3E81EEAD53A3}"/>
              </a:ext>
            </a:extLst>
          </p:cNvPr>
          <p:cNvSpPr txBox="1"/>
          <p:nvPr/>
        </p:nvSpPr>
        <p:spPr>
          <a:xfrm>
            <a:off x="1453885" y="5747617"/>
            <a:ext cx="86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Pinterest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에서 제공하는 이미지 레이아웃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(masonry)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사용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8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벤치마킹 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이미지 게시판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선하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lang="ko-KR" altLang="en-US" sz="2800" dirty="0">
              <a:solidFill>
                <a:srgbClr val="00154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9C76D496-8FB2-4344-996D-245C5F4813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00" r="33661"/>
          <a:stretch/>
        </p:blipFill>
        <p:spPr>
          <a:xfrm>
            <a:off x="723517" y="1902982"/>
            <a:ext cx="4284392" cy="3505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0D5208E5-606E-4288-BE04-4D6305BE6E8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r="15782"/>
          <a:stretch/>
        </p:blipFill>
        <p:spPr>
          <a:xfrm>
            <a:off x="6417539" y="1902982"/>
            <a:ext cx="5268912" cy="35191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xmlns="" id="{9B4C0C83-85AB-4461-A9B5-C78E61790B2B}"/>
              </a:ext>
            </a:extLst>
          </p:cNvPr>
          <p:cNvSpPr/>
          <p:nvPr/>
        </p:nvSpPr>
        <p:spPr>
          <a:xfrm>
            <a:off x="5276502" y="3185404"/>
            <a:ext cx="845710" cy="597727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B8F927C5-EACB-4A4A-873C-0C7535EE6848}"/>
              </a:ext>
            </a:extLst>
          </p:cNvPr>
          <p:cNvSpPr txBox="1"/>
          <p:nvPr/>
        </p:nvSpPr>
        <p:spPr>
          <a:xfrm>
            <a:off x="7737382" y="1441489"/>
            <a:ext cx="270836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이미지 게시판</a:t>
            </a:r>
          </a:p>
        </p:txBody>
      </p:sp>
    </p:spTree>
    <p:extLst>
      <p:ext uri="{BB962C8B-B14F-4D97-AF65-F5344CB8AC3E}">
        <p14:creationId xmlns:p14="http://schemas.microsoft.com/office/powerpoint/2010/main" xmlns="" val="2172720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9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트러블슈팅 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공략 게시판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동현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lang="ko-KR" altLang="en-US" sz="2800" dirty="0">
              <a:solidFill>
                <a:srgbClr val="00154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13F11FC-8113-4B61-8DBD-88007E9E80F1}"/>
              </a:ext>
            </a:extLst>
          </p:cNvPr>
          <p:cNvSpPr/>
          <p:nvPr/>
        </p:nvSpPr>
        <p:spPr>
          <a:xfrm>
            <a:off x="1976285" y="1367086"/>
            <a:ext cx="934231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&lt; 2019.5.9 &gt;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웹페이지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pending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으로 인한 서버 멈춤 현상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해결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DAO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단에서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Connection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객체를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static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으로 선언 </a:t>
            </a:r>
            <a:r>
              <a:rPr lang="ko-KR" altLang="en-US" dirty="0" err="1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했었는데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</a:t>
            </a:r>
          </a:p>
          <a:p>
            <a:pPr>
              <a:spcAft>
                <a:spcPts val="1600"/>
              </a:spcAft>
            </a:pP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	</a:t>
            </a:r>
            <a:r>
              <a:rPr lang="ko-KR" altLang="en-US" dirty="0" err="1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메서드안에서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Connection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객체를 한번 더 선언되어 있어서 두번째 선언을 지움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63163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9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트러블슈팅 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뉴스 게시판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다빈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lang="ko-KR" altLang="en-US" sz="2800" dirty="0">
              <a:solidFill>
                <a:srgbClr val="00154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13F11FC-8113-4B61-8DBD-88007E9E80F1}"/>
              </a:ext>
            </a:extLst>
          </p:cNvPr>
          <p:cNvSpPr/>
          <p:nvPr/>
        </p:nvSpPr>
        <p:spPr>
          <a:xfrm>
            <a:off x="1976285" y="1362778"/>
            <a:ext cx="9342315" cy="5191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&lt; 2019.5.9 &gt;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게시글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insert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후 바로 새로 고침을 하면 게시글이 계속 생기는 현상</a:t>
            </a:r>
            <a:endParaRPr lang="ko-KR" altLang="en-US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해결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en-US" altLang="ko-KR" dirty="0" err="1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sendRedirect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()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사용해서 주소 값을 완전 바꿔 줌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Tx/>
              <a:buChar char="-"/>
            </a:pPr>
            <a:endParaRPr lang="ko-KR" altLang="en-US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1600"/>
              </a:spcAft>
            </a:pP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&lt; 2019.5.10 &gt;</a:t>
            </a:r>
            <a:endParaRPr lang="ko-KR" altLang="en-US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en-US" altLang="ko-KR" dirty="0" err="1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textarea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에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content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값을 받아올 때 앞부분이 좀 잘리는 현상</a:t>
            </a:r>
            <a:endParaRPr lang="ko-KR" altLang="en-US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해결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en-US" altLang="ko-KR" dirty="0" err="1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textarea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에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value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값이 아닌 태그 사이에 값 호출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Tx/>
              <a:buChar char="-"/>
            </a:pPr>
            <a:endParaRPr lang="ko-KR" altLang="en-US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1600"/>
              </a:spcAft>
            </a:pP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&lt; 2019.5.10 &gt; </a:t>
            </a:r>
            <a:endParaRPr lang="ko-KR" altLang="en-US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댓글 카운트 </a:t>
            </a:r>
            <a:r>
              <a:rPr lang="ko-KR" altLang="en-US" dirty="0" err="1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쿼리문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.. board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와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reply join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하려고 함</a:t>
            </a:r>
            <a:endParaRPr lang="ko-KR" altLang="en-US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해결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join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없이 </a:t>
            </a:r>
            <a:r>
              <a:rPr lang="ko-KR" altLang="en-US" dirty="0" err="1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서브쿼리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06665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9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트러블슈팅 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차트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지훈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lang="ko-KR" altLang="en-US" sz="2800" dirty="0">
              <a:solidFill>
                <a:srgbClr val="00154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13F11FC-8113-4B61-8DBD-88007E9E80F1}"/>
              </a:ext>
            </a:extLst>
          </p:cNvPr>
          <p:cNvSpPr/>
          <p:nvPr/>
        </p:nvSpPr>
        <p:spPr>
          <a:xfrm>
            <a:off x="1976285" y="1362778"/>
            <a:ext cx="9342315" cy="5191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&lt; 2019.5.9 &gt;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회원수정 부분에서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null point exception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발생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해결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hidden input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태그가 있었는데 이부분의 값을 지정이 안되 있어서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value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값을 넣어주었다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1600"/>
              </a:spcAft>
            </a:pP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1600"/>
              </a:spcAft>
            </a:pP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&lt; 2019.5.11 &gt;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API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가져오는 과정에서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block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당해서 데이터를 가져오지 못함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해결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버퍼클래스를 만들어 데이터를 담아서 받아왔다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1600"/>
              </a:spcAft>
            </a:pP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spcAft>
                <a:spcPts val="1600"/>
              </a:spcAft>
            </a:pP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&lt;2019.5.12&gt;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외부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OPEN API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버퍼에 담아 데이터를 담았지만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String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타입으로 받아 데이터 처리 오류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해결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문자열을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XML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로 </a:t>
            </a:r>
            <a:r>
              <a:rPr lang="ko-KR" altLang="en-US" dirty="0" err="1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파싱하는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함수를 사용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dirty="0" err="1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구글링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해서 </a:t>
            </a:r>
            <a:r>
              <a:rPr lang="en-US" altLang="ko-KR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xml </a:t>
            </a:r>
            <a:r>
              <a:rPr lang="ko-KR" altLang="en-US" dirty="0">
                <a:solidFill>
                  <a:srgbClr val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타입으로 바꿔준 뒤 데이터를 사용</a:t>
            </a:r>
            <a:endParaRPr lang="en-US" altLang="ko-KR" dirty="0">
              <a:solidFill>
                <a:srgbClr val="00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95207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32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10</a:t>
            </a:r>
            <a:endParaRPr lang="ko-KR" altLang="en-US" sz="24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역할분담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EBCA4F5-443E-4B64-AB51-5D0083844648}"/>
              </a:ext>
            </a:extLst>
          </p:cNvPr>
          <p:cNvSpPr txBox="1"/>
          <p:nvPr/>
        </p:nvSpPr>
        <p:spPr>
          <a:xfrm>
            <a:off x="6408283" y="1413872"/>
            <a:ext cx="4490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ㅇㅇㅇ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000448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5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ACCE21FF-5674-4FB5-91B3-92E0F12A39DB}"/>
              </a:ext>
            </a:extLst>
          </p:cNvPr>
          <p:cNvSpPr/>
          <p:nvPr/>
        </p:nvSpPr>
        <p:spPr>
          <a:xfrm>
            <a:off x="4906412" y="2875002"/>
            <a:ext cx="237917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Q &amp; A</a:t>
            </a:r>
            <a:endParaRPr lang="ko-KR" altLang="en-US" sz="66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66560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xmlns="" id="{B3BBF769-BE0A-4ED5-AF9D-18D199772D84}"/>
              </a:ext>
            </a:extLst>
          </p:cNvPr>
          <p:cNvSpPr/>
          <p:nvPr/>
        </p:nvSpPr>
        <p:spPr>
          <a:xfrm flipV="1">
            <a:off x="298250" y="206832"/>
            <a:ext cx="3668603" cy="6444334"/>
          </a:xfrm>
          <a:prstGeom prst="parallelogram">
            <a:avLst>
              <a:gd name="adj" fmla="val 24215"/>
            </a:avLst>
          </a:prstGeom>
          <a:solidFill>
            <a:srgbClr val="001545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1FBCB417-96EA-48B9-A8AB-95DC451ADB22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828859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xmlns="" id="{F11E6B2B-66A2-47E7-8717-3E4A043C8D61}"/>
              </a:ext>
            </a:extLst>
          </p:cNvPr>
          <p:cNvCxnSpPr>
            <a:cxnSpLocks/>
          </p:cNvCxnSpPr>
          <p:nvPr/>
        </p:nvCxnSpPr>
        <p:spPr>
          <a:xfrm flipH="1">
            <a:off x="3451123" y="6459438"/>
            <a:ext cx="8740878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97CFF79-E708-4AA8-84D2-9D8AF88AE236}"/>
              </a:ext>
            </a:extLst>
          </p:cNvPr>
          <p:cNvSpPr/>
          <p:nvPr/>
        </p:nvSpPr>
        <p:spPr>
          <a:xfrm>
            <a:off x="5020718" y="554266"/>
            <a:ext cx="4779169" cy="5557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1.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프로젝트 소개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2.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사용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Tool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및 기술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3. </a:t>
            </a:r>
            <a:r>
              <a:rPr lang="ko-KR" altLang="en-US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유스케이스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4.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클래스 다이어그램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5. DB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설계도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6.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시연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7.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벤치마킹 사이트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8.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트러블 슈팅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9. Q &amp; A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10.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역할분담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FAADB0AB-8932-43B9-899F-AC705048F576}"/>
              </a:ext>
            </a:extLst>
          </p:cNvPr>
          <p:cNvSpPr/>
          <p:nvPr/>
        </p:nvSpPr>
        <p:spPr>
          <a:xfrm>
            <a:off x="1483976" y="2705725"/>
            <a:ext cx="129715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발표 </a:t>
            </a:r>
            <a:endParaRPr lang="en-US" altLang="ko-KR" sz="44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순서</a:t>
            </a:r>
          </a:p>
        </p:txBody>
      </p:sp>
    </p:spTree>
    <p:extLst>
      <p:ext uri="{BB962C8B-B14F-4D97-AF65-F5344CB8AC3E}">
        <p14:creationId xmlns:p14="http://schemas.microsoft.com/office/powerpoint/2010/main" xmlns="" val="2563394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5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ACCE21FF-5674-4FB5-91B3-92E0F12A39DB}"/>
              </a:ext>
            </a:extLst>
          </p:cNvPr>
          <p:cNvSpPr/>
          <p:nvPr/>
        </p:nvSpPr>
        <p:spPr>
          <a:xfrm>
            <a:off x="3888216" y="2875002"/>
            <a:ext cx="441556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Thank you</a:t>
            </a:r>
            <a:endParaRPr lang="ko-KR" altLang="en-US" sz="66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21709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2B84B15-3CCB-4C40-B5AA-68B725647C59}"/>
              </a:ext>
            </a:extLst>
          </p:cNvPr>
          <p:cNvSpPr/>
          <p:nvPr/>
        </p:nvSpPr>
        <p:spPr>
          <a:xfrm>
            <a:off x="2128227" y="1461699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</a:t>
            </a:r>
            <a:r>
              <a:rPr lang="ko-KR" altLang="en-US" sz="44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차 프로젝트 발표</a:t>
            </a:r>
            <a:endParaRPr lang="en-US" altLang="ko-KR" sz="4400" dirty="0">
              <a:solidFill>
                <a:srgbClr val="00154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19.05.17(</a:t>
            </a: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금</a:t>
            </a: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 </a:t>
            </a: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비트캠프 서초본관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김동현 </a:t>
            </a:r>
            <a:r>
              <a:rPr lang="ko-KR" altLang="en-US" sz="2400" dirty="0" err="1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권예지</a:t>
            </a:r>
            <a:r>
              <a:rPr lang="ko-KR" altLang="en-US" sz="2400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장지훈 </a:t>
            </a:r>
            <a:r>
              <a:rPr lang="ko-KR" altLang="en-US" sz="2400" dirty="0" err="1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복다빈</a:t>
            </a:r>
            <a:r>
              <a:rPr lang="ko-KR" altLang="en-US" sz="2400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sz="2400" dirty="0" err="1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정규현</a:t>
            </a:r>
            <a:r>
              <a:rPr lang="ko-KR" altLang="en-US" sz="2400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신선하</a:t>
            </a:r>
          </a:p>
          <a:p>
            <a:pPr algn="ctr">
              <a:lnSpc>
                <a:spcPct val="150000"/>
              </a:lnSpc>
            </a:pPr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0B89A397-76E3-4EA8-9EDC-FC365AC18403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7FD49365-D955-4A6F-B8D6-D38F7098EC3B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20085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프로젝트 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C676B3A-A506-4F31-BC52-C6B95C6983BA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6D683D1E-8062-4B56-9A95-A6B50B0F6EBA}"/>
              </a:ext>
            </a:extLst>
          </p:cNvPr>
          <p:cNvSpPr txBox="1"/>
          <p:nvPr/>
        </p:nvSpPr>
        <p:spPr>
          <a:xfrm>
            <a:off x="5902512" y="1717750"/>
            <a:ext cx="5646806" cy="461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프로젝트 주제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게임 커뮤니티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프로젝트 정의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/>
            </a:r>
            <a:b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10~20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대들이 소통할 수 있는 게임 커뮤니티 사이트 구축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프로젝트 선정 배경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/>
            </a:r>
            <a:b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4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조원 모두의 관심사인 게임과 </a:t>
            </a:r>
            <a:r>
              <a:rPr lang="ko-KR" altLang="en-US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관련있는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API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활용하여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/>
            </a:r>
            <a:b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프로그램을 개발함으로써 흥미 촉진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프로젝트 목적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/>
            </a:r>
            <a:b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조원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명당 각자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개의 게시판을 만듦으로써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/>
            </a:r>
            <a:b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웹 프로그래밍 실력 향상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벤치마킹 페이지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/>
            </a:r>
            <a:b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OKKY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/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힙합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LE /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유튜브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/ Pinterest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등등</a:t>
            </a:r>
            <a:endParaRPr lang="ko-KR" altLang="en-US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xmlns="" id="{754523C8-5225-4EA6-AF96-42C89F946705}"/>
              </a:ext>
            </a:extLst>
          </p:cNvPr>
          <p:cNvGrpSpPr/>
          <p:nvPr/>
        </p:nvGrpSpPr>
        <p:grpSpPr>
          <a:xfrm>
            <a:off x="1003330" y="1740595"/>
            <a:ext cx="4320000" cy="4320000"/>
            <a:chOff x="2226053" y="1193059"/>
            <a:chExt cx="4550933" cy="4499085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xmlns="" id="{3EC9C2C0-910D-4127-8D35-ED2B1E529A80}"/>
                </a:ext>
              </a:extLst>
            </p:cNvPr>
            <p:cNvGrpSpPr/>
            <p:nvPr/>
          </p:nvGrpSpPr>
          <p:grpSpPr>
            <a:xfrm>
              <a:off x="2226053" y="2523513"/>
              <a:ext cx="1800000" cy="1800000"/>
              <a:chOff x="1234885" y="1985679"/>
              <a:chExt cx="1800000" cy="1800000"/>
            </a:xfrm>
          </p:grpSpPr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xmlns="" id="{42849054-AAF5-49C3-941E-6835C7045C8A}"/>
                  </a:ext>
                </a:extLst>
              </p:cNvPr>
              <p:cNvSpPr/>
              <p:nvPr/>
            </p:nvSpPr>
            <p:spPr>
              <a:xfrm rot="2744021">
                <a:off x="1234885" y="1985679"/>
                <a:ext cx="1800000" cy="1800000"/>
              </a:xfrm>
              <a:prstGeom prst="roundRect">
                <a:avLst>
                  <a:gd name="adj" fmla="val 0"/>
                </a:avLst>
              </a:prstGeom>
              <a:solidFill>
                <a:srgbClr val="0015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xmlns="" id="{BD096CB4-D921-40D6-B3B6-E18010AD6E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1684885" y="2428829"/>
                <a:ext cx="900000" cy="900000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xmlns="" id="{459F1CFB-AB63-45B6-B628-60A18E84EDFC}"/>
                </a:ext>
              </a:extLst>
            </p:cNvPr>
            <p:cNvGrpSpPr/>
            <p:nvPr/>
          </p:nvGrpSpPr>
          <p:grpSpPr>
            <a:xfrm>
              <a:off x="3612777" y="1193059"/>
              <a:ext cx="1800000" cy="1800000"/>
              <a:chOff x="4022602" y="1985680"/>
              <a:chExt cx="1800000" cy="1800000"/>
            </a:xfrm>
          </p:grpSpPr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xmlns="" id="{9CA4BD42-DCFA-4E18-AC3E-7FD5F94C9294}"/>
                  </a:ext>
                </a:extLst>
              </p:cNvPr>
              <p:cNvSpPr/>
              <p:nvPr/>
            </p:nvSpPr>
            <p:spPr>
              <a:xfrm rot="2744021">
                <a:off x="4022602" y="1985680"/>
                <a:ext cx="1800000" cy="1800000"/>
              </a:xfrm>
              <a:prstGeom prst="roundRect">
                <a:avLst>
                  <a:gd name="adj" fmla="val 0"/>
                </a:avLst>
              </a:prstGeom>
              <a:solidFill>
                <a:srgbClr val="0015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xmlns="" id="{AD929321-42A0-4729-86BD-A889F2FC5F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4472602" y="2435679"/>
                <a:ext cx="900000" cy="900000"/>
              </a:xfrm>
              <a:prstGeom prst="rect">
                <a:avLst/>
              </a:prstGeom>
            </p:spPr>
          </p:pic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xmlns="" id="{60EDAD43-F31F-4281-A84E-0A8BFD36D722}"/>
                </a:ext>
              </a:extLst>
            </p:cNvPr>
            <p:cNvGrpSpPr/>
            <p:nvPr/>
          </p:nvGrpSpPr>
          <p:grpSpPr>
            <a:xfrm>
              <a:off x="4976986" y="2543058"/>
              <a:ext cx="1800000" cy="1800000"/>
              <a:chOff x="6134673" y="2199345"/>
              <a:chExt cx="1800000" cy="1800000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xmlns="" id="{E1D58FB1-348D-4ADE-8CCB-C86AC46268EB}"/>
                  </a:ext>
                </a:extLst>
              </p:cNvPr>
              <p:cNvSpPr/>
              <p:nvPr/>
            </p:nvSpPr>
            <p:spPr>
              <a:xfrm rot="2744021">
                <a:off x="6134673" y="2199345"/>
                <a:ext cx="1800000" cy="1800000"/>
              </a:xfrm>
              <a:prstGeom prst="roundRect">
                <a:avLst>
                  <a:gd name="adj" fmla="val 0"/>
                </a:avLst>
              </a:prstGeom>
              <a:solidFill>
                <a:srgbClr val="0015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xmlns="" id="{93957018-35AC-4B7C-AD61-D0D5ABAC2A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6583923" y="2649345"/>
                <a:ext cx="900000" cy="900000"/>
              </a:xfrm>
              <a:prstGeom prst="rect">
                <a:avLst/>
              </a:prstGeom>
            </p:spPr>
          </p:pic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xmlns="" id="{7FDBE4AE-B558-4EEF-89A5-DCCE2FDE9E5A}"/>
                </a:ext>
              </a:extLst>
            </p:cNvPr>
            <p:cNvGrpSpPr/>
            <p:nvPr/>
          </p:nvGrpSpPr>
          <p:grpSpPr>
            <a:xfrm>
              <a:off x="3601519" y="3892144"/>
              <a:ext cx="1800000" cy="1800000"/>
              <a:chOff x="3601519" y="3892144"/>
              <a:chExt cx="1800000" cy="1800000"/>
            </a:xfrm>
          </p:grpSpPr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xmlns="" id="{0E532B44-2C95-4BCF-A0F1-7BB72685A7CB}"/>
                  </a:ext>
                </a:extLst>
              </p:cNvPr>
              <p:cNvSpPr/>
              <p:nvPr/>
            </p:nvSpPr>
            <p:spPr>
              <a:xfrm rot="2744021">
                <a:off x="3601519" y="3892144"/>
                <a:ext cx="1800000" cy="1800000"/>
              </a:xfrm>
              <a:prstGeom prst="roundRect">
                <a:avLst>
                  <a:gd name="adj" fmla="val 0"/>
                </a:avLst>
              </a:prstGeom>
              <a:solidFill>
                <a:srgbClr val="0015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xmlns="" id="{7FE37587-1044-4654-834B-31AC33F437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4062777" y="4347300"/>
                <a:ext cx="900000" cy="900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xmlns="" val="2019883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사용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Tool 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및 기술</a:t>
            </a: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xmlns="" id="{BA1CB943-51C6-495A-8AB1-24E0A1A7ECB1}"/>
              </a:ext>
            </a:extLst>
          </p:cNvPr>
          <p:cNvGrpSpPr/>
          <p:nvPr/>
        </p:nvGrpSpPr>
        <p:grpSpPr>
          <a:xfrm>
            <a:off x="7785441" y="2066311"/>
            <a:ext cx="3259064" cy="738664"/>
            <a:chOff x="7520890" y="2545171"/>
            <a:chExt cx="3259064" cy="738664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A434EADC-66EF-4479-8B76-F865F6CB40A2}"/>
                </a:ext>
              </a:extLst>
            </p:cNvPr>
            <p:cNvSpPr/>
            <p:nvPr/>
          </p:nvSpPr>
          <p:spPr>
            <a:xfrm>
              <a:off x="7520890" y="2642837"/>
              <a:ext cx="401844" cy="40184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36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F6BC91B8-BA1E-4CC9-A40D-D925E06F3714}"/>
                </a:ext>
              </a:extLst>
            </p:cNvPr>
            <p:cNvSpPr txBox="1"/>
            <p:nvPr/>
          </p:nvSpPr>
          <p:spPr>
            <a:xfrm>
              <a:off x="8032753" y="2545171"/>
              <a:ext cx="274720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JAVA</a:t>
              </a:r>
            </a:p>
            <a:p>
              <a:r>
                <a:rPr lang="en-US" altLang="ko-KR" dirty="0"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- Collection, IO</a:t>
              </a:r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xmlns="" id="{321313D3-28B3-4064-990F-7571B330D10E}"/>
              </a:ext>
            </a:extLst>
          </p:cNvPr>
          <p:cNvGrpSpPr/>
          <p:nvPr/>
        </p:nvGrpSpPr>
        <p:grpSpPr>
          <a:xfrm>
            <a:off x="8104012" y="3537196"/>
            <a:ext cx="3255030" cy="1107996"/>
            <a:chOff x="7499816" y="3340689"/>
            <a:chExt cx="3255030" cy="1107996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BB1F6393-218C-47C4-B013-FAE161D75D3D}"/>
                </a:ext>
              </a:extLst>
            </p:cNvPr>
            <p:cNvSpPr/>
            <p:nvPr/>
          </p:nvSpPr>
          <p:spPr>
            <a:xfrm>
              <a:off x="7499816" y="3393749"/>
              <a:ext cx="401844" cy="40184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36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BF657B1E-BBC9-48B6-9C30-060F10223671}"/>
                </a:ext>
              </a:extLst>
            </p:cNvPr>
            <p:cNvSpPr txBox="1"/>
            <p:nvPr/>
          </p:nvSpPr>
          <p:spPr>
            <a:xfrm>
              <a:off x="8007645" y="3340689"/>
              <a:ext cx="274720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Servlet</a:t>
              </a:r>
            </a:p>
            <a:p>
              <a:r>
                <a:rPr lang="en-US" altLang="ko-KR" dirty="0"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- MVC model2 </a:t>
              </a:r>
              <a:r>
                <a:rPr lang="ko-KR" altLang="en-US" dirty="0"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방식</a:t>
              </a:r>
              <a:endParaRPr lang="en-US" altLang="ko-KR" dirty="0">
                <a:latin typeface="나눔스퀘어_ac Light" panose="020B0600000101010101" pitchFamily="50" charset="-127"/>
                <a:ea typeface="나눔스퀘어_ac Light" panose="020B0600000101010101" pitchFamily="50" charset="-127"/>
              </a:endParaRPr>
            </a:p>
            <a:p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xmlns="" id="{E44C7F90-10D5-4C9A-BC62-EF88946D843F}"/>
              </a:ext>
            </a:extLst>
          </p:cNvPr>
          <p:cNvGrpSpPr/>
          <p:nvPr/>
        </p:nvGrpSpPr>
        <p:grpSpPr>
          <a:xfrm>
            <a:off x="7699323" y="5025752"/>
            <a:ext cx="3263081" cy="461665"/>
            <a:chOff x="7499816" y="4136207"/>
            <a:chExt cx="3263081" cy="461665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="" id="{46AFC187-266D-487B-AEFA-194152D18C01}"/>
                </a:ext>
              </a:extLst>
            </p:cNvPr>
            <p:cNvSpPr/>
            <p:nvPr/>
          </p:nvSpPr>
          <p:spPr>
            <a:xfrm>
              <a:off x="7499816" y="4144661"/>
              <a:ext cx="401844" cy="40184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36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0973A496-D621-4CF9-B3E1-D38FECDCDA11}"/>
                </a:ext>
              </a:extLst>
            </p:cNvPr>
            <p:cNvSpPr txBox="1"/>
            <p:nvPr/>
          </p:nvSpPr>
          <p:spPr>
            <a:xfrm>
              <a:off x="8015696" y="4136207"/>
              <a:ext cx="2747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JSP (EL&amp;JSTL)</a:t>
              </a:r>
              <a:endParaRPr lang="ko-KR" altLang="en-US" dirty="0">
                <a:latin typeface="나눔스퀘어_ac Light" panose="020B0600000101010101" pitchFamily="50" charset="-127"/>
                <a:ea typeface="나눔스퀘어_ac Light" panose="020B0600000101010101" pitchFamily="50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xmlns="" id="{E151E4D8-6234-4DF6-95EB-CB9D8D81A50C}"/>
              </a:ext>
            </a:extLst>
          </p:cNvPr>
          <p:cNvGrpSpPr/>
          <p:nvPr/>
        </p:nvGrpSpPr>
        <p:grpSpPr>
          <a:xfrm>
            <a:off x="1293407" y="1913724"/>
            <a:ext cx="3265106" cy="461665"/>
            <a:chOff x="725495" y="2049348"/>
            <a:chExt cx="3265106" cy="46166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F4B6D38F-D77E-44F1-9E9C-EBD5F5BBA29E}"/>
                </a:ext>
              </a:extLst>
            </p:cNvPr>
            <p:cNvSpPr txBox="1"/>
            <p:nvPr/>
          </p:nvSpPr>
          <p:spPr>
            <a:xfrm>
              <a:off x="725495" y="2049348"/>
              <a:ext cx="2747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HTML5</a:t>
              </a:r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1F8B8D2B-890C-42DC-9DCE-1B4457058468}"/>
                </a:ext>
              </a:extLst>
            </p:cNvPr>
            <p:cNvSpPr/>
            <p:nvPr/>
          </p:nvSpPr>
          <p:spPr>
            <a:xfrm>
              <a:off x="3588757" y="2049348"/>
              <a:ext cx="401844" cy="40719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4000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xmlns="" id="{C887D972-7652-438A-812B-C17D53444EC3}"/>
              </a:ext>
            </a:extLst>
          </p:cNvPr>
          <p:cNvGrpSpPr/>
          <p:nvPr/>
        </p:nvGrpSpPr>
        <p:grpSpPr>
          <a:xfrm>
            <a:off x="648789" y="3574312"/>
            <a:ext cx="3265106" cy="461665"/>
            <a:chOff x="725495" y="3656394"/>
            <a:chExt cx="3265106" cy="46166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ADEBAF53-4FEA-4B85-8202-5A25B7F8C29D}"/>
                </a:ext>
              </a:extLst>
            </p:cNvPr>
            <p:cNvSpPr txBox="1"/>
            <p:nvPr/>
          </p:nvSpPr>
          <p:spPr>
            <a:xfrm>
              <a:off x="725495" y="3656394"/>
              <a:ext cx="2747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JavaScript</a:t>
              </a:r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xmlns="" id="{AE2E9C8D-9C56-4B5D-ADDB-3FC9F6CF464E}"/>
                </a:ext>
              </a:extLst>
            </p:cNvPr>
            <p:cNvSpPr/>
            <p:nvPr/>
          </p:nvSpPr>
          <p:spPr>
            <a:xfrm>
              <a:off x="3588757" y="3661567"/>
              <a:ext cx="401844" cy="40719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4000" dirty="0"/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xmlns="" id="{BFF1896C-6A2D-4920-A0F8-86DFD9393F01}"/>
              </a:ext>
            </a:extLst>
          </p:cNvPr>
          <p:cNvGrpSpPr/>
          <p:nvPr/>
        </p:nvGrpSpPr>
        <p:grpSpPr>
          <a:xfrm>
            <a:off x="794472" y="2676860"/>
            <a:ext cx="3265106" cy="467641"/>
            <a:chOff x="725495" y="2855458"/>
            <a:chExt cx="3265106" cy="46764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A7A00872-755B-40E1-8591-13B48D98ABF5}"/>
                </a:ext>
              </a:extLst>
            </p:cNvPr>
            <p:cNvSpPr txBox="1"/>
            <p:nvPr/>
          </p:nvSpPr>
          <p:spPr>
            <a:xfrm>
              <a:off x="725495" y="2861434"/>
              <a:ext cx="2747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CSS3</a:t>
              </a:r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xmlns="" id="{42F5D997-EBDD-48AF-9680-84CCF4E41A96}"/>
                </a:ext>
              </a:extLst>
            </p:cNvPr>
            <p:cNvSpPr/>
            <p:nvPr/>
          </p:nvSpPr>
          <p:spPr>
            <a:xfrm>
              <a:off x="3588757" y="2855458"/>
              <a:ext cx="401844" cy="40719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4000" dirty="0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xmlns="" id="{C8AB1DAF-7802-43BC-BF99-399CEBB2424F}"/>
              </a:ext>
            </a:extLst>
          </p:cNvPr>
          <p:cNvGrpSpPr/>
          <p:nvPr/>
        </p:nvGrpSpPr>
        <p:grpSpPr>
          <a:xfrm>
            <a:off x="820811" y="4380059"/>
            <a:ext cx="3265106" cy="461665"/>
            <a:chOff x="725495" y="4451354"/>
            <a:chExt cx="3265106" cy="461665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xmlns="" id="{26085E95-4AEC-407B-A21F-BC7923B3E3F4}"/>
                </a:ext>
              </a:extLst>
            </p:cNvPr>
            <p:cNvSpPr/>
            <p:nvPr/>
          </p:nvSpPr>
          <p:spPr>
            <a:xfrm>
              <a:off x="3588757" y="4467677"/>
              <a:ext cx="401844" cy="40719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40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5AEDA1B3-5217-4BC0-A5F6-1C0E15B24690}"/>
                </a:ext>
              </a:extLst>
            </p:cNvPr>
            <p:cNvSpPr txBox="1"/>
            <p:nvPr/>
          </p:nvSpPr>
          <p:spPr>
            <a:xfrm>
              <a:off x="725495" y="4451354"/>
              <a:ext cx="2747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jQuery</a:t>
              </a:r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xmlns="" id="{AEE78008-2291-4CB9-AC3E-7ABA774827F4}"/>
              </a:ext>
            </a:extLst>
          </p:cNvPr>
          <p:cNvGrpSpPr/>
          <p:nvPr/>
        </p:nvGrpSpPr>
        <p:grpSpPr>
          <a:xfrm>
            <a:off x="1338716" y="5268880"/>
            <a:ext cx="3265106" cy="461665"/>
            <a:chOff x="725495" y="5246314"/>
            <a:chExt cx="3265106" cy="461665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xmlns="" id="{36D2F06A-B65A-4B09-9168-DFE255609551}"/>
                </a:ext>
              </a:extLst>
            </p:cNvPr>
            <p:cNvSpPr/>
            <p:nvPr/>
          </p:nvSpPr>
          <p:spPr>
            <a:xfrm>
              <a:off x="3588757" y="5273788"/>
              <a:ext cx="401844" cy="40719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4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329A006B-6579-40E1-8507-ACDAF1E971F7}"/>
                </a:ext>
              </a:extLst>
            </p:cNvPr>
            <p:cNvSpPr txBox="1"/>
            <p:nvPr/>
          </p:nvSpPr>
          <p:spPr>
            <a:xfrm>
              <a:off x="725495" y="5246314"/>
              <a:ext cx="2747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 err="1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BootStrap</a:t>
              </a:r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xmlns="" id="{9C8265CA-4FD2-4231-B916-C8F8D9B378F9}"/>
              </a:ext>
            </a:extLst>
          </p:cNvPr>
          <p:cNvCxnSpPr>
            <a:cxnSpLocks/>
            <a:stCxn id="37" idx="5"/>
            <a:endCxn id="2" idx="1"/>
          </p:cNvCxnSpPr>
          <p:nvPr/>
        </p:nvCxnSpPr>
        <p:spPr>
          <a:xfrm>
            <a:off x="4499664" y="2261286"/>
            <a:ext cx="511820" cy="409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xmlns="" id="{E64FEAFE-F1DD-40C7-8580-8F5EA88E8D84}"/>
              </a:ext>
            </a:extLst>
          </p:cNvPr>
          <p:cNvCxnSpPr>
            <a:cxnSpLocks/>
            <a:stCxn id="40" idx="6"/>
          </p:cNvCxnSpPr>
          <p:nvPr/>
        </p:nvCxnSpPr>
        <p:spPr>
          <a:xfrm>
            <a:off x="4059578" y="2880457"/>
            <a:ext cx="695620" cy="2686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xmlns="" id="{5739ED89-DDC1-463E-87CB-9914B19D0209}"/>
              </a:ext>
            </a:extLst>
          </p:cNvPr>
          <p:cNvCxnSpPr>
            <a:cxnSpLocks/>
            <a:stCxn id="38" idx="6"/>
          </p:cNvCxnSpPr>
          <p:nvPr/>
        </p:nvCxnSpPr>
        <p:spPr>
          <a:xfrm flipV="1">
            <a:off x="3913895" y="3771934"/>
            <a:ext cx="695620" cy="111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xmlns="" id="{1F11E9A6-2673-417A-A331-85ED7E5CE713}"/>
              </a:ext>
            </a:extLst>
          </p:cNvPr>
          <p:cNvCxnSpPr>
            <a:cxnSpLocks/>
            <a:stCxn id="41" idx="6"/>
          </p:cNvCxnSpPr>
          <p:nvPr/>
        </p:nvCxnSpPr>
        <p:spPr>
          <a:xfrm flipV="1">
            <a:off x="4085917" y="4167649"/>
            <a:ext cx="695620" cy="432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xmlns="" id="{4BAD1431-DBCA-4D4D-B5CC-B7924A195741}"/>
              </a:ext>
            </a:extLst>
          </p:cNvPr>
          <p:cNvCxnSpPr>
            <a:cxnSpLocks/>
            <a:stCxn id="39" idx="7"/>
          </p:cNvCxnSpPr>
          <p:nvPr/>
        </p:nvCxnSpPr>
        <p:spPr>
          <a:xfrm flipV="1">
            <a:off x="4544973" y="4599979"/>
            <a:ext cx="522972" cy="7560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xmlns="" id="{9BAFE402-EA91-4313-8ED2-063D709C05FB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913542" y="4202307"/>
            <a:ext cx="844630" cy="890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xmlns="" id="{E024EA7C-73D0-4590-91CB-70A9CF52EA0A}"/>
              </a:ext>
            </a:extLst>
          </p:cNvPr>
          <p:cNvCxnSpPr>
            <a:cxnSpLocks/>
            <a:endCxn id="29" idx="2"/>
          </p:cNvCxnSpPr>
          <p:nvPr/>
        </p:nvCxnSpPr>
        <p:spPr>
          <a:xfrm flipV="1">
            <a:off x="7256532" y="3791178"/>
            <a:ext cx="847480" cy="93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xmlns="" id="{C3D81BF5-1596-4F3B-8C5D-34CE7D780D53}"/>
              </a:ext>
            </a:extLst>
          </p:cNvPr>
          <p:cNvCxnSpPr>
            <a:cxnSpLocks/>
            <a:endCxn id="28" idx="2"/>
          </p:cNvCxnSpPr>
          <p:nvPr/>
        </p:nvCxnSpPr>
        <p:spPr>
          <a:xfrm flipV="1">
            <a:off x="7134555" y="2364899"/>
            <a:ext cx="650886" cy="860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그룹 45">
            <a:extLst>
              <a:ext uri="{FF2B5EF4-FFF2-40B4-BE49-F238E27FC236}">
                <a16:creationId xmlns:a16="http://schemas.microsoft.com/office/drawing/2014/main" xmlns="" id="{D992955C-DC58-466A-B321-0C75A6A23035}"/>
              </a:ext>
            </a:extLst>
          </p:cNvPr>
          <p:cNvGrpSpPr/>
          <p:nvPr/>
        </p:nvGrpSpPr>
        <p:grpSpPr>
          <a:xfrm>
            <a:off x="4336985" y="2262898"/>
            <a:ext cx="3317358" cy="2783687"/>
            <a:chOff x="514571" y="2253725"/>
            <a:chExt cx="3317358" cy="2783687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xmlns="" id="{9FB1ED3B-CDCF-41E6-B9B5-D72F9EFC3E54}"/>
                </a:ext>
              </a:extLst>
            </p:cNvPr>
            <p:cNvGrpSpPr/>
            <p:nvPr/>
          </p:nvGrpSpPr>
          <p:grpSpPr>
            <a:xfrm>
              <a:off x="781408" y="2253725"/>
              <a:ext cx="2783687" cy="2783687"/>
              <a:chOff x="4387244" y="2594351"/>
              <a:chExt cx="3113628" cy="3113628"/>
            </a:xfrm>
          </p:grpSpPr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xmlns="" id="{1C6D6118-849C-48AF-95DA-30FBF866DB7F}"/>
                  </a:ext>
                </a:extLst>
              </p:cNvPr>
              <p:cNvSpPr/>
              <p:nvPr/>
            </p:nvSpPr>
            <p:spPr>
              <a:xfrm>
                <a:off x="4387244" y="2594351"/>
                <a:ext cx="3113628" cy="3113628"/>
              </a:xfrm>
              <a:prstGeom prst="ellipse">
                <a:avLst/>
              </a:prstGeom>
              <a:solidFill>
                <a:srgbClr val="0015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1400" dirty="0"/>
              </a:p>
              <a:p>
                <a:pPr algn="ctr"/>
                <a:endParaRPr lang="en-US" altLang="ko-KR" sz="1050" dirty="0"/>
              </a:p>
              <a:p>
                <a:pPr algn="ctr"/>
                <a:endParaRPr lang="en-US" altLang="ko-KR" sz="1050" dirty="0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xmlns="" id="{8819C7C9-B8E2-4F3A-AE73-FF0357111C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5423495" y="2960670"/>
                <a:ext cx="1041123" cy="1041123"/>
              </a:xfrm>
              <a:prstGeom prst="rect">
                <a:avLst/>
              </a:prstGeom>
            </p:spPr>
          </p:pic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21EADAF2-61C5-4F30-987A-8E47CBCD16EA}"/>
                </a:ext>
              </a:extLst>
            </p:cNvPr>
            <p:cNvSpPr txBox="1"/>
            <p:nvPr/>
          </p:nvSpPr>
          <p:spPr>
            <a:xfrm>
              <a:off x="514571" y="3586001"/>
              <a:ext cx="331735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Front &amp; Back</a:t>
              </a:r>
            </a:p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End</a:t>
              </a:r>
            </a:p>
            <a:p>
              <a:endParaRPr lang="ko-KR" altLang="en-US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329019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사용</a:t>
            </a:r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Tool 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및 기술</a:t>
            </a: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xmlns="" id="{9D8ABE3C-5CBD-4E72-9F4D-74EC11AA477F}"/>
              </a:ext>
            </a:extLst>
          </p:cNvPr>
          <p:cNvGrpSpPr/>
          <p:nvPr/>
        </p:nvGrpSpPr>
        <p:grpSpPr>
          <a:xfrm>
            <a:off x="-790583" y="1927301"/>
            <a:ext cx="4653118" cy="1138773"/>
            <a:chOff x="-662517" y="1816882"/>
            <a:chExt cx="4653118" cy="1138773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B2ED1D77-B047-4418-96E3-F122D0BCB2F2}"/>
                </a:ext>
              </a:extLst>
            </p:cNvPr>
            <p:cNvSpPr txBox="1"/>
            <p:nvPr/>
          </p:nvSpPr>
          <p:spPr>
            <a:xfrm>
              <a:off x="-662517" y="1816882"/>
              <a:ext cx="4274524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>
                  <a:solidFill>
                    <a:srgbClr val="222222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Server(WAS)</a:t>
              </a:r>
            </a:p>
            <a:p>
              <a:pPr algn="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- Apache Tomcat 9.0</a:t>
              </a:r>
            </a:p>
            <a:p>
              <a:pPr algn="r"/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xmlns="" id="{3DAAD0EF-3D45-43C2-BD91-032F7F850141}"/>
                </a:ext>
              </a:extLst>
            </p:cNvPr>
            <p:cNvSpPr/>
            <p:nvPr/>
          </p:nvSpPr>
          <p:spPr>
            <a:xfrm>
              <a:off x="3588757" y="2049348"/>
              <a:ext cx="401844" cy="40719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A2C1C1CE-A630-4CF7-AE93-FD57654FB7C3}"/>
              </a:ext>
            </a:extLst>
          </p:cNvPr>
          <p:cNvSpPr txBox="1"/>
          <p:nvPr/>
        </p:nvSpPr>
        <p:spPr>
          <a:xfrm>
            <a:off x="430887" y="5046585"/>
            <a:ext cx="33807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b="1" dirty="0">
                <a:solidFill>
                  <a:srgbClr val="222222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형상관리 </a:t>
            </a:r>
            <a:r>
              <a:rPr lang="en-US" altLang="ko-KR" sz="2400" b="1" dirty="0">
                <a:solidFill>
                  <a:srgbClr val="222222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/>
            </a:r>
            <a:br>
              <a:rPr lang="en-US" altLang="ko-KR" sz="2400" b="1" dirty="0">
                <a:solidFill>
                  <a:srgbClr val="222222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en-US" altLang="ko-KR" dirty="0">
                <a:solidFill>
                  <a:srgbClr val="22222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- Git , GitLab</a:t>
            </a:r>
            <a:endParaRPr lang="en-US" altLang="ko-KR" sz="2400" dirty="0">
              <a:solidFill>
                <a:srgbClr val="222222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xmlns="" id="{97E5CDFA-FF97-4C7E-A34E-50AA6D53A06F}"/>
              </a:ext>
            </a:extLst>
          </p:cNvPr>
          <p:cNvSpPr/>
          <p:nvPr/>
        </p:nvSpPr>
        <p:spPr>
          <a:xfrm>
            <a:off x="4032299" y="5081302"/>
            <a:ext cx="401844" cy="407194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4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xmlns="" id="{4195C8E8-E2F1-41DC-9675-BDC42A3A8745}"/>
              </a:ext>
            </a:extLst>
          </p:cNvPr>
          <p:cNvSpPr txBox="1"/>
          <p:nvPr/>
        </p:nvSpPr>
        <p:spPr>
          <a:xfrm>
            <a:off x="-539645" y="3247810"/>
            <a:ext cx="355550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err="1">
                <a:solidFill>
                  <a:srgbClr val="222222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DataBase</a:t>
            </a:r>
            <a:r>
              <a:rPr lang="en-US" altLang="ko-KR" sz="2400" b="1" dirty="0">
                <a:solidFill>
                  <a:srgbClr val="222222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</a:p>
          <a:p>
            <a:pPr algn="r"/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- MySQL 5.7</a:t>
            </a:r>
          </a:p>
          <a:p>
            <a:pPr marL="342900" indent="-342900" algn="r">
              <a:buFontTx/>
              <a:buChar char="-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Workbench 8.0</a:t>
            </a:r>
          </a:p>
          <a:p>
            <a:pPr marL="342900" indent="-342900" algn="r">
              <a:buFontTx/>
              <a:buChar char="-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AWS(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아마존웹서비스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</a:t>
            </a:r>
          </a:p>
          <a:p>
            <a:pPr algn="r"/>
            <a:endParaRPr lang="ko-KR" altLang="en-US" sz="24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xmlns="" id="{BFAB4025-4492-42BD-8AAD-660B20D4437E}"/>
              </a:ext>
            </a:extLst>
          </p:cNvPr>
          <p:cNvSpPr/>
          <p:nvPr/>
        </p:nvSpPr>
        <p:spPr>
          <a:xfrm>
            <a:off x="3112046" y="3538024"/>
            <a:ext cx="401844" cy="407194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4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8A7CDC73-6849-49D1-8DC8-21DA05E99492}"/>
              </a:ext>
            </a:extLst>
          </p:cNvPr>
          <p:cNvGrpSpPr/>
          <p:nvPr/>
        </p:nvGrpSpPr>
        <p:grpSpPr>
          <a:xfrm>
            <a:off x="7694802" y="3923694"/>
            <a:ext cx="4812559" cy="2400657"/>
            <a:chOff x="7654102" y="4563090"/>
            <a:chExt cx="4812559" cy="2400657"/>
          </a:xfrm>
        </p:grpSpPr>
        <p:sp>
          <p:nvSpPr>
            <p:cNvPr id="73" name="타원 72">
              <a:extLst>
                <a:ext uri="{FF2B5EF4-FFF2-40B4-BE49-F238E27FC236}">
                  <a16:creationId xmlns:a16="http://schemas.microsoft.com/office/drawing/2014/main" xmlns="" id="{52D3A849-150C-4831-BF98-5F8CD470CA44}"/>
                </a:ext>
              </a:extLst>
            </p:cNvPr>
            <p:cNvSpPr/>
            <p:nvPr/>
          </p:nvSpPr>
          <p:spPr>
            <a:xfrm>
              <a:off x="7654102" y="5013032"/>
              <a:ext cx="401844" cy="40719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40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DC00E10F-B02C-4445-9686-170D0EE998F8}"/>
                </a:ext>
              </a:extLst>
            </p:cNvPr>
            <p:cNvSpPr txBox="1"/>
            <p:nvPr/>
          </p:nvSpPr>
          <p:spPr>
            <a:xfrm>
              <a:off x="8168328" y="4563090"/>
              <a:ext cx="4298333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기타</a:t>
              </a:r>
              <a:endParaRPr lang="en-US" altLang="ko-KR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dirty="0" err="1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Disqus</a:t>
              </a:r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 : SNS</a:t>
              </a:r>
              <a:r>
                <a:rPr lang="ko-KR" altLang="en-US" dirty="0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로그인 댓글</a:t>
              </a:r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/>
              </a:r>
              <a:b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</a:br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	     (imageboard)</a:t>
              </a:r>
              <a:r>
                <a:rPr lang="ko-KR" altLang="en-US" dirty="0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 </a:t>
              </a:r>
              <a:endParaRPr lang="en-US" altLang="ko-KR" dirty="0">
                <a:solidFill>
                  <a:schemeClr val="bg2">
                    <a:lumMod val="5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dirty="0" err="1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Gson</a:t>
              </a:r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 : Json</a:t>
              </a:r>
              <a:r>
                <a:rPr lang="ko-KR" altLang="en-US" dirty="0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변환</a:t>
              </a:r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(DAO) </a:t>
              </a:r>
            </a:p>
            <a:p>
              <a:r>
                <a:rPr lang="en-US" altLang="ko-KR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/>
              </a:r>
              <a:br>
                <a:rPr lang="en-US" altLang="ko-KR" sz="2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</a:br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  <a:p>
              <a:pPr algn="r"/>
              <a:endParaRPr lang="ko-KR" altLang="en-US" sz="24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xmlns="" id="{7E90354F-AFBE-40D6-AB13-395A7E261B38}"/>
              </a:ext>
            </a:extLst>
          </p:cNvPr>
          <p:cNvCxnSpPr>
            <a:cxnSpLocks/>
            <a:stCxn id="64" idx="6"/>
          </p:cNvCxnSpPr>
          <p:nvPr/>
        </p:nvCxnSpPr>
        <p:spPr>
          <a:xfrm>
            <a:off x="3862535" y="2363364"/>
            <a:ext cx="1010325" cy="526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xmlns="" id="{70138CEE-D30F-4283-ADE8-72BFEC0E3106}"/>
              </a:ext>
            </a:extLst>
          </p:cNvPr>
          <p:cNvCxnSpPr>
            <a:cxnSpLocks/>
            <a:stCxn id="70" idx="6"/>
          </p:cNvCxnSpPr>
          <p:nvPr/>
        </p:nvCxnSpPr>
        <p:spPr>
          <a:xfrm flipV="1">
            <a:off x="3513890" y="3691649"/>
            <a:ext cx="1119881" cy="49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xmlns="" id="{D8EC5494-68FC-498D-B134-6FC759CF9DA7}"/>
              </a:ext>
            </a:extLst>
          </p:cNvPr>
          <p:cNvCxnSpPr>
            <a:cxnSpLocks/>
            <a:stCxn id="67" idx="7"/>
          </p:cNvCxnSpPr>
          <p:nvPr/>
        </p:nvCxnSpPr>
        <p:spPr>
          <a:xfrm flipV="1">
            <a:off x="4375294" y="4649438"/>
            <a:ext cx="676086" cy="4914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xmlns="" id="{7E4DA759-EDB4-4062-995C-38BEA8CFB9CC}"/>
              </a:ext>
            </a:extLst>
          </p:cNvPr>
          <p:cNvCxnSpPr>
            <a:cxnSpLocks/>
            <a:endCxn id="73" idx="1"/>
          </p:cNvCxnSpPr>
          <p:nvPr/>
        </p:nvCxnSpPr>
        <p:spPr>
          <a:xfrm>
            <a:off x="7358085" y="3808837"/>
            <a:ext cx="395566" cy="6244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xmlns="" id="{3712B546-C90C-48AA-8508-0A6C183FABF5}"/>
              </a:ext>
            </a:extLst>
          </p:cNvPr>
          <p:cNvSpPr txBox="1"/>
          <p:nvPr/>
        </p:nvSpPr>
        <p:spPr>
          <a:xfrm>
            <a:off x="8299585" y="1804544"/>
            <a:ext cx="33807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222222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API</a:t>
            </a:r>
            <a:br>
              <a:rPr lang="en-US" altLang="ko-KR" sz="2400" b="1" dirty="0">
                <a:solidFill>
                  <a:srgbClr val="222222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- Steam Spy API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다음 주소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API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- </a:t>
            </a:r>
            <a:r>
              <a:rPr lang="en-US" altLang="ko-KR" dirty="0" err="1">
                <a:solidFill>
                  <a:schemeClr val="bg2">
                    <a:lumMod val="5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CKeditor</a:t>
            </a:r>
            <a:endParaRPr lang="en-US" altLang="ko-KR" dirty="0">
              <a:solidFill>
                <a:schemeClr val="bg2">
                  <a:lumMod val="50000"/>
                </a:schemeClr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- AM Chart, Chart JS</a:t>
            </a: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xmlns="" id="{7B82249E-71EF-48D8-AB77-F8AFA3C5E0D8}"/>
              </a:ext>
            </a:extLst>
          </p:cNvPr>
          <p:cNvSpPr/>
          <p:nvPr/>
        </p:nvSpPr>
        <p:spPr>
          <a:xfrm>
            <a:off x="7818533" y="2077171"/>
            <a:ext cx="401844" cy="407194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4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xmlns="" id="{0669EB65-8ED3-48E8-BFAC-F3850D9F3D8E}"/>
              </a:ext>
            </a:extLst>
          </p:cNvPr>
          <p:cNvCxnSpPr>
            <a:cxnSpLocks/>
            <a:endCxn id="91" idx="2"/>
          </p:cNvCxnSpPr>
          <p:nvPr/>
        </p:nvCxnSpPr>
        <p:spPr>
          <a:xfrm flipV="1">
            <a:off x="7038347" y="2280768"/>
            <a:ext cx="780186" cy="5121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>
            <a:extLst>
              <a:ext uri="{FF2B5EF4-FFF2-40B4-BE49-F238E27FC236}">
                <a16:creationId xmlns:a16="http://schemas.microsoft.com/office/drawing/2014/main" xmlns="" id="{C129FB34-D932-4BAC-BC07-4A7DDCCB2F4E}"/>
              </a:ext>
            </a:extLst>
          </p:cNvPr>
          <p:cNvGrpSpPr/>
          <p:nvPr/>
        </p:nvGrpSpPr>
        <p:grpSpPr>
          <a:xfrm>
            <a:off x="4336985" y="2262898"/>
            <a:ext cx="3317358" cy="2783687"/>
            <a:chOff x="514571" y="2253725"/>
            <a:chExt cx="3317358" cy="2783687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xmlns="" id="{FCE0D46A-8935-4B8D-9179-6E48955C3E4C}"/>
                </a:ext>
              </a:extLst>
            </p:cNvPr>
            <p:cNvGrpSpPr/>
            <p:nvPr/>
          </p:nvGrpSpPr>
          <p:grpSpPr>
            <a:xfrm>
              <a:off x="781408" y="2253725"/>
              <a:ext cx="2783687" cy="2783687"/>
              <a:chOff x="4387244" y="2594351"/>
              <a:chExt cx="3113628" cy="3113628"/>
            </a:xfrm>
          </p:grpSpPr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xmlns="" id="{B9CB2C6E-B72E-438E-B417-F334A2DD73EA}"/>
                  </a:ext>
                </a:extLst>
              </p:cNvPr>
              <p:cNvSpPr/>
              <p:nvPr/>
            </p:nvSpPr>
            <p:spPr>
              <a:xfrm>
                <a:off x="4387244" y="2594351"/>
                <a:ext cx="3113628" cy="3113628"/>
              </a:xfrm>
              <a:prstGeom prst="ellipse">
                <a:avLst/>
              </a:prstGeom>
              <a:solidFill>
                <a:srgbClr val="0015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14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  <a:p>
                <a:pPr algn="ctr"/>
                <a:endParaRPr lang="en-US" altLang="ko-KR" sz="105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  <a:p>
                <a:pPr algn="ctr"/>
                <a:endParaRPr lang="en-US" altLang="ko-KR" sz="105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pic>
            <p:nvPicPr>
              <p:cNvPr id="58" name="그림 57">
                <a:extLst>
                  <a:ext uri="{FF2B5EF4-FFF2-40B4-BE49-F238E27FC236}">
                    <a16:creationId xmlns:a16="http://schemas.microsoft.com/office/drawing/2014/main" xmlns="" id="{0D8B1A2F-F7C9-4C90-9E32-2564164D40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5423495" y="2960670"/>
                <a:ext cx="1041123" cy="1041123"/>
              </a:xfrm>
              <a:prstGeom prst="rect">
                <a:avLst/>
              </a:prstGeom>
            </p:spPr>
          </p:pic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1688347A-0493-4CD8-B1A9-EFC8C299FC6C}"/>
                </a:ext>
              </a:extLst>
            </p:cNvPr>
            <p:cNvSpPr txBox="1"/>
            <p:nvPr/>
          </p:nvSpPr>
          <p:spPr>
            <a:xfrm>
              <a:off x="514571" y="3586001"/>
              <a:ext cx="331735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Server(WAS) &amp; </a:t>
              </a:r>
            </a:p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DB &amp; 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형상관리</a:t>
              </a:r>
              <a:endParaRPr lang="en-US" altLang="ko-KR" sz="24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&amp; 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기타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464992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3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 err="1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유스케이스</a:t>
            </a:r>
            <a:endParaRPr lang="ko-KR" altLang="en-US" sz="2800" dirty="0">
              <a:solidFill>
                <a:srgbClr val="001545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D78C846E-9874-4C04-8B64-47D5101486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55" t="6319" r="1381" b="8865"/>
          <a:stretch/>
        </p:blipFill>
        <p:spPr>
          <a:xfrm>
            <a:off x="275297" y="1413659"/>
            <a:ext cx="11641405" cy="49738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5BC614ED-4975-4A25-AFAE-6583CFE0BF91}"/>
              </a:ext>
            </a:extLst>
          </p:cNvPr>
          <p:cNvSpPr txBox="1"/>
          <p:nvPr/>
        </p:nvSpPr>
        <p:spPr>
          <a:xfrm>
            <a:off x="380999" y="4343400"/>
            <a:ext cx="9252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&lt;&lt;include&gt;&gt;</a:t>
            </a:r>
            <a:endParaRPr lang="ko-KR" altLang="en-US" sz="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CC3A146-221A-4451-B9BB-C1F567BF3DD2}"/>
              </a:ext>
            </a:extLst>
          </p:cNvPr>
          <p:cNvSpPr txBox="1"/>
          <p:nvPr/>
        </p:nvSpPr>
        <p:spPr>
          <a:xfrm>
            <a:off x="4486355" y="5845628"/>
            <a:ext cx="9252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&lt;&lt;include&gt;&gt;</a:t>
            </a:r>
            <a:endParaRPr lang="ko-KR" altLang="en-US" sz="9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832F7C4-F445-4917-8CBE-728DB27DD5CB}"/>
              </a:ext>
            </a:extLst>
          </p:cNvPr>
          <p:cNvSpPr txBox="1"/>
          <p:nvPr/>
        </p:nvSpPr>
        <p:spPr>
          <a:xfrm>
            <a:off x="5170712" y="3313584"/>
            <a:ext cx="9252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&lt;&lt;include&gt;&gt;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xmlns="" val="865746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4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클래스 다이어그램</a:t>
            </a:r>
          </a:p>
        </p:txBody>
      </p:sp>
    </p:spTree>
    <p:extLst>
      <p:ext uri="{BB962C8B-B14F-4D97-AF65-F5344CB8AC3E}">
        <p14:creationId xmlns:p14="http://schemas.microsoft.com/office/powerpoint/2010/main" xmlns="" val="550051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5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DB</a:t>
            </a:r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관계도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863B1091-A162-4B47-A85C-CDC99490AE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257" t="1118" r="2956" b="1915"/>
          <a:stretch/>
        </p:blipFill>
        <p:spPr>
          <a:xfrm>
            <a:off x="3960672" y="83779"/>
            <a:ext cx="7840052" cy="677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40802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FF9D9F8-A738-4D42-901F-300764998540}"/>
              </a:ext>
            </a:extLst>
          </p:cNvPr>
          <p:cNvSpPr/>
          <p:nvPr/>
        </p:nvSpPr>
        <p:spPr>
          <a:xfrm>
            <a:off x="96186" y="91300"/>
            <a:ext cx="11999628" cy="6675400"/>
          </a:xfrm>
          <a:prstGeom prst="rect">
            <a:avLst/>
          </a:prstGeom>
          <a:noFill/>
          <a:ln w="34925">
            <a:solidFill>
              <a:srgbClr val="00154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xmlns="" id="{D0A13734-F6CB-4B52-90EE-227FE34483F9}"/>
              </a:ext>
            </a:extLst>
          </p:cNvPr>
          <p:cNvSpPr/>
          <p:nvPr/>
        </p:nvSpPr>
        <p:spPr>
          <a:xfrm>
            <a:off x="1" y="339389"/>
            <a:ext cx="1976284" cy="693174"/>
          </a:xfrm>
          <a:custGeom>
            <a:avLst/>
            <a:gdLst>
              <a:gd name="connsiteX0" fmla="*/ 0 w 4948999"/>
              <a:gd name="connsiteY0" fmla="*/ 0 h 693174"/>
              <a:gd name="connsiteX1" fmla="*/ 4509582 w 4948999"/>
              <a:gd name="connsiteY1" fmla="*/ 0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0" fmla="*/ 0 w 4948999"/>
              <a:gd name="connsiteY0" fmla="*/ 0 h 693174"/>
              <a:gd name="connsiteX1" fmla="*/ 3733994 w 4948999"/>
              <a:gd name="connsiteY1" fmla="*/ 14748 h 693174"/>
              <a:gd name="connsiteX2" fmla="*/ 4948999 w 4948999"/>
              <a:gd name="connsiteY2" fmla="*/ 693174 h 693174"/>
              <a:gd name="connsiteX3" fmla="*/ 0 w 4948999"/>
              <a:gd name="connsiteY3" fmla="*/ 693174 h 693174"/>
              <a:gd name="connsiteX4" fmla="*/ 0 w 4948999"/>
              <a:gd name="connsiteY4" fmla="*/ 0 h 693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8999" h="693174">
                <a:moveTo>
                  <a:pt x="0" y="0"/>
                </a:moveTo>
                <a:lnTo>
                  <a:pt x="3733994" y="14748"/>
                </a:lnTo>
                <a:lnTo>
                  <a:pt x="4948999" y="693174"/>
                </a:lnTo>
                <a:lnTo>
                  <a:pt x="0" y="693174"/>
                </a:lnTo>
                <a:lnTo>
                  <a:pt x="0" y="0"/>
                </a:lnTo>
                <a:close/>
              </a:path>
            </a:pathLst>
          </a:cu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6</a:t>
            </a:r>
            <a:endParaRPr lang="ko-KR" altLang="en-US" sz="20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44443B23-EAA5-4857-AD8A-4148429FFEA8}"/>
              </a:ext>
            </a:extLst>
          </p:cNvPr>
          <p:cNvCxnSpPr>
            <a:cxnSpLocks/>
          </p:cNvCxnSpPr>
          <p:nvPr/>
        </p:nvCxnSpPr>
        <p:spPr>
          <a:xfrm flipH="1">
            <a:off x="-13833" y="1150021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17D88FC-BE08-4117-BC95-CC20FE606C90}"/>
              </a:ext>
            </a:extLst>
          </p:cNvPr>
          <p:cNvSpPr/>
          <p:nvPr/>
        </p:nvSpPr>
        <p:spPr>
          <a:xfrm>
            <a:off x="1976285" y="339385"/>
            <a:ext cx="7935546" cy="693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dirty="0">
                <a:solidFill>
                  <a:srgbClr val="00154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스토리보드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1D88D4CF-5F02-450E-B152-D91A1F4B0BD3}"/>
              </a:ext>
            </a:extLst>
          </p:cNvPr>
          <p:cNvSpPr/>
          <p:nvPr/>
        </p:nvSpPr>
        <p:spPr>
          <a:xfrm>
            <a:off x="1239324" y="2967335"/>
            <a:ext cx="97133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  <a:hlinkClick r:id="rId2"/>
              </a:rPr>
              <a:t>https://ovenapp.io/view/pxwuhwyxRH08gvvTrzE6VU5j0qkC0Fzf/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카페에서 보실 수 있어요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!</a:t>
            </a:r>
            <a:endParaRPr lang="ko-KR" altLang="en-US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63718983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1006</TotalTime>
  <Words>700</Words>
  <Application>Microsoft Office PowerPoint</Application>
  <PresentationFormat>사용자 지정</PresentationFormat>
  <Paragraphs>168</Paragraphs>
  <Slides>21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굴림</vt:lpstr>
      <vt:lpstr>Arial</vt:lpstr>
      <vt:lpstr>맑은 고딕</vt:lpstr>
      <vt:lpstr>나눔스퀘어_ac ExtraBold</vt:lpstr>
      <vt:lpstr>Wingdings</vt:lpstr>
      <vt:lpstr>나눔스퀘어_ac Light</vt:lpstr>
      <vt:lpstr>나눔스퀘어_ac Bold</vt:lpstr>
      <vt:lpstr>디자인 사용자 지정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조경은</dc:creator>
  <cp:lastModifiedBy>USER</cp:lastModifiedBy>
  <cp:revision>109</cp:revision>
  <dcterms:created xsi:type="dcterms:W3CDTF">2018-06-13T11:24:55Z</dcterms:created>
  <dcterms:modified xsi:type="dcterms:W3CDTF">2019-05-17T06:47:59Z</dcterms:modified>
</cp:coreProperties>
</file>

<file path=docProps/thumbnail.jpeg>
</file>